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57" r:id="rId4"/>
    <p:sldId id="258" r:id="rId5"/>
    <p:sldId id="259" r:id="rId6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80" d="100"/>
          <a:sy n="80" d="100"/>
        </p:scale>
        <p:origin x="5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1CFF-90C9-47B3-9DA1-F2BF8D839F7E}" type="datetime1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6" Type="http://schemas.microsoft.com/office/2007/relationships/media" Target="../media/media2.m4a"/><Relationship Id="rId5" Type="http://schemas.openxmlformats.org/officeDocument/2006/relationships/audio" Target="../media/media2.m4a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microsoft.com/office/2007/relationships/media" Target="../media/media11.m4a"/><Relationship Id="rId2" Type="http://schemas.openxmlformats.org/officeDocument/2006/relationships/audio" Target="../media/media11.m4a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microsoft.com/office/2007/relationships/media" Target="../media/media12.m4a"/><Relationship Id="rId2" Type="http://schemas.openxmlformats.org/officeDocument/2006/relationships/audio" Target="../media/media12.m4a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microsoft.com/office/2007/relationships/media" Target="../media/media13.m4a"/><Relationship Id="rId2" Type="http://schemas.openxmlformats.org/officeDocument/2006/relationships/audio" Target="../media/media13.m4a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media" Target="../media/media3.m4a"/><Relationship Id="rId4" Type="http://schemas.openxmlformats.org/officeDocument/2006/relationships/audio" Target="../media/media3.m4a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.xml"/><Relationship Id="rId12" Type="http://schemas.openxmlformats.org/officeDocument/2006/relationships/image" Target="../media/image4.png"/><Relationship Id="rId11" Type="http://schemas.microsoft.com/office/2007/relationships/media" Target="../media/media4.m4a"/><Relationship Id="rId10" Type="http://schemas.openxmlformats.org/officeDocument/2006/relationships/audio" Target="../media/media4.m4a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media" Target="../media/media6.m4a"/><Relationship Id="rId3" Type="http://schemas.openxmlformats.org/officeDocument/2006/relationships/audio" Target="../media/media6.m4a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media" Target="../media/media7.m4a"/><Relationship Id="rId3" Type="http://schemas.openxmlformats.org/officeDocument/2006/relationships/audio" Target="../media/media7.m4a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media" Target="../media/media8.m4a"/><Relationship Id="rId3" Type="http://schemas.openxmlformats.org/officeDocument/2006/relationships/audio" Target="../media/media8.m4a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microsoft.com/office/2007/relationships/media" Target="../media/media9.m4a"/><Relationship Id="rId2" Type="http://schemas.openxmlformats.org/officeDocument/2006/relationships/audio" Target="../media/media9.m4a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media" Target="../media/media10.m4a"/><Relationship Id="rId3" Type="http://schemas.openxmlformats.org/officeDocument/2006/relationships/audio" Target="../media/media10.m4a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Video 3"/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t="279" r="-1" b="-1"/>
          <a:stretch>
            <a:fillRect/>
          </a:stretch>
        </p:blipFill>
        <p:spPr>
          <a:xfrm>
            <a:off x="20" y="1376"/>
            <a:ext cx="12188932" cy="6856624"/>
          </a:xfrm>
          <a:prstGeom prst="rect">
            <a:avLst/>
          </a:prstGeom>
        </p:spPr>
      </p:pic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1546522"/>
            <a:ext cx="6327657" cy="4003971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>
            <a:off x="-3057" y="1546521"/>
            <a:ext cx="6327656" cy="4016078"/>
          </a:xfrm>
          <a:prstGeom prst="rect">
            <a:avLst/>
          </a:prstGeom>
          <a:blipFill dpi="0" rotWithShape="1">
            <a:blip r:embed="rId4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05654" y="1828800"/>
            <a:ext cx="4958128" cy="2209800"/>
          </a:xfrm>
        </p:spPr>
        <p:txBody>
          <a:bodyPr anchor="b">
            <a:normAutofit/>
          </a:bodyPr>
          <a:lstStyle/>
          <a:p>
            <a:pPr algn="l"/>
            <a:r>
              <a:rPr lang="cs-CZ" dirty="0">
                <a:solidFill>
                  <a:srgbClr val="FFFFFF"/>
                </a:solidFill>
                <a:latin typeface="Comic Sans MS" panose="030F0702030302020204" charset="0"/>
                <a:cs typeface="Comic Sans MS" panose="030F0702030302020204" charset="0"/>
              </a:rPr>
              <a:t>OPAKOVÁNÍ ZVUK</a:t>
            </a:r>
            <a:br>
              <a:rPr lang="cs-CZ" dirty="0">
                <a:solidFill>
                  <a:srgbClr val="FFFFFF"/>
                </a:solidFill>
                <a:latin typeface="Comic Sans MS" panose="030F0702030302020204" charset="0"/>
                <a:cs typeface="Comic Sans MS" panose="030F0702030302020204" charset="0"/>
              </a:rPr>
            </a:br>
            <a:r>
              <a:rPr lang="cs-CZ" sz="1800" b="0" dirty="0">
                <a:solidFill>
                  <a:srgbClr val="FFFFFF"/>
                </a:solidFill>
                <a:latin typeface="Comic Sans MS" panose="030F0702030302020204" charset="0"/>
                <a:cs typeface="Comic Sans MS" panose="030F0702030302020204" charset="0"/>
              </a:rPr>
              <a:t>pro  ZUŠ Opava MgA. Lucie Korbelová</a:t>
            </a:r>
            <a:endParaRPr lang="cs-CZ" b="0" dirty="0">
              <a:solidFill>
                <a:srgbClr val="FFFFFF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58"/>
    </mc:Choice>
    <mc:Fallback>
      <p:transition spd="slow" advTm="11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/>
          <p:cNvSpPr>
            <a:spLocks noGrp="1"/>
          </p:cNvSpPr>
          <p:nvPr>
            <p:ph idx="1"/>
          </p:nvPr>
        </p:nvSpPr>
        <p:spPr>
          <a:xfrm>
            <a:off x="266700" y="1949450"/>
            <a:ext cx="4072255" cy="2947670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Přivzali i zajíčka, když najednou pozor ..... zajímavá písnička ......</a:t>
            </a:r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43237" y="712787"/>
            <a:ext cx="5715000" cy="5715000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58"/>
    </mc:Choice>
    <mc:Fallback>
      <p:transition spd="slow" advTm="21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0" y="933450"/>
            <a:ext cx="5715000" cy="4991100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Zástupný obsah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779520" y="1442085"/>
            <a:ext cx="4804410" cy="4196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85"/>
    </mc:Choice>
    <mc:Fallback>
      <p:transition spd="slow" advTm="54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/>
          <p:cNvSpPr>
            <a:spLocks noGrp="1"/>
          </p:cNvSpPr>
          <p:nvPr>
            <p:ph idx="1"/>
          </p:nvPr>
        </p:nvSpPr>
        <p:spPr>
          <a:xfrm>
            <a:off x="838201" y="782054"/>
            <a:ext cx="6477000" cy="53631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A jak to bylo všechno dál. </a:t>
            </a:r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Les jim ještě přichystal, mnoho dalších překvapení.</a:t>
            </a:r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Bavili se do setmění, o tom už však příběh není.</a:t>
            </a:r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 Tudíž, děti poslouchejte se zvuky si též </a:t>
            </a:r>
            <a:r>
              <a:rPr lang="cs-CZ" dirty="0" err="1">
                <a:latin typeface="Comic Sans MS" panose="030F0702030302020204" charset="0"/>
                <a:cs typeface="Comic Sans MS" panose="030F0702030302020204" charset="0"/>
              </a:rPr>
              <a:t>pohrejte</a:t>
            </a: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!</a:t>
            </a:r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 Já už běžím, ….počkejte </a:t>
            </a:r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cs-CZ" dirty="0" err="1">
                <a:latin typeface="Comic Sans MS" panose="030F0702030302020204" charset="0"/>
                <a:cs typeface="Comic Sans MS" panose="030F0702030302020204" charset="0"/>
              </a:rPr>
              <a:t>Aaaaaa</a:t>
            </a: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 ….to zvoní zvonec </a:t>
            </a:r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o zvuku učení, je zase konec.</a:t>
            </a:r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5201" y="1632285"/>
            <a:ext cx="3216442" cy="3216442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29"/>
    </mc:Choice>
    <mc:Fallback>
      <p:transition spd="slow" advTm="55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067" y="50005"/>
            <a:ext cx="10515600" cy="1325563"/>
          </a:xfrm>
        </p:spPr>
        <p:txBody>
          <a:bodyPr/>
          <a:lstStyle/>
          <a:p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ZVUK</a:t>
            </a:r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VŠE CO SLYŠÍME KOLEM NÁS</a:t>
            </a:r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Hned po ránu je ouška zbystří</a:t>
            </a:r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…………………</a:t>
            </a:r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  <a:p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805110" y="1325437"/>
            <a:ext cx="1556837" cy="1549918"/>
          </a:xfrm>
          <a:prstGeom prst="wedgeEllipseCallou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6139" y="1028541"/>
            <a:ext cx="1995237" cy="1868872"/>
          </a:xfrm>
          <a:prstGeom prst="wedgeEllipseCallou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35401" t="-3194" r="10116" b="30223"/>
          <a:stretch>
            <a:fillRect/>
          </a:stretch>
        </p:blipFill>
        <p:spPr>
          <a:xfrm rot="21141877">
            <a:off x="7595504" y="3351641"/>
            <a:ext cx="1730161" cy="2317285"/>
          </a:xfrm>
          <a:prstGeom prst="wedgeEllipseCallout">
            <a:avLst/>
          </a:prstGeom>
        </p:spPr>
      </p:pic>
      <p:pic>
        <p:nvPicPr>
          <p:cNvPr id="12" name="Zvuk 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45"/>
    </mc:Choice>
    <mc:Fallback>
      <p:transition spd="slow" advTm="43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MY SI PŘIPOMENEME TY ZVÍŘECÍ.</a:t>
            </a:r>
            <a:br>
              <a:rPr lang="cs-CZ" dirty="0">
                <a:latin typeface="Comic Sans MS" panose="030F0702030302020204" charset="0"/>
                <a:cs typeface="Comic Sans MS" panose="030F0702030302020204" charset="0"/>
              </a:rPr>
            </a:b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 Jaké zvuky vydávají zvířátka?</a:t>
            </a:r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1"/>
          <a:srcRect l="4003" t="21176" r="52125" b="43922"/>
          <a:stretch>
            <a:fillRect/>
          </a:stretch>
        </p:blipFill>
        <p:spPr>
          <a:xfrm>
            <a:off x="1069041" y="1859125"/>
            <a:ext cx="10053917" cy="499887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6711" y="5406552"/>
            <a:ext cx="1619250" cy="161925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1366" y="4064876"/>
            <a:ext cx="941424" cy="161924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rot="3344872">
            <a:off x="3341398" y="4403022"/>
            <a:ext cx="1343746" cy="134374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95456" y="5001044"/>
            <a:ext cx="1834258" cy="183425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76881" y="3206826"/>
            <a:ext cx="1609725" cy="153352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6657" b="55686"/>
          <a:stretch>
            <a:fillRect/>
          </a:stretch>
        </p:blipFill>
        <p:spPr>
          <a:xfrm>
            <a:off x="6926374" y="3705850"/>
            <a:ext cx="1557812" cy="1533525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0030" y="2593021"/>
            <a:ext cx="2114550" cy="2162175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5456" y="1856957"/>
            <a:ext cx="10001087" cy="4978346"/>
          </a:xfrm>
          <a:prstGeom prst="rect">
            <a:avLst/>
          </a:prstGeom>
        </p:spPr>
      </p:pic>
      <p:pic>
        <p:nvPicPr>
          <p:cNvPr id="22" name="Zvuk 2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26711" y="6008399"/>
            <a:ext cx="609600" cy="60960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661"/>
    </mc:Choice>
    <mc:Fallback>
      <p:transition spd="slow" advTm="105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6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6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6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6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6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PPpppppPPPPPPPPPPp</a:t>
            </a: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 POHÁDKA</a:t>
            </a:r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" name="Zástupný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4400" b="0" i="0" dirty="0">
                <a:effectLst/>
                <a:latin typeface="Comic Sans MS" panose="030F0702030302020204" charset="0"/>
                <a:cs typeface="Comic Sans MS" panose="030F0702030302020204" charset="0"/>
              </a:rPr>
              <a:t>O tom, jak se skřítek Vítek s kamarády, vydal na výlet.</a:t>
            </a:r>
            <a:endParaRPr lang="cs-CZ" sz="4400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 flipV="1">
            <a:off x="1045845" y="365760"/>
            <a:ext cx="248285" cy="3683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p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067435" y="137795"/>
            <a:ext cx="194310" cy="3683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05"/>
    </mc:Choice>
    <mc:Fallback>
      <p:transition spd="slow" advTm="20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760"/>
            <a:ext cx="4157133" cy="5594773"/>
          </a:xfrm>
        </p:spPr>
        <p:txBody>
          <a:bodyPr>
            <a:noAutofit/>
          </a:bodyPr>
          <a:lstStyle/>
          <a:p>
            <a:r>
              <a:rPr lang="cs-CZ" sz="2800" b="0" dirty="0">
                <a:latin typeface="Comic Sans MS" panose="030F0702030302020204" charset="0"/>
                <a:cs typeface="Comic Sans MS" panose="030F0702030302020204" charset="0"/>
              </a:rPr>
              <a:t>…</a:t>
            </a:r>
            <a:r>
              <a:rPr lang="cs-CZ" sz="2800" b="0" dirty="0" err="1">
                <a:latin typeface="Comic Sans MS" panose="030F0702030302020204" charset="0"/>
                <a:cs typeface="Comic Sans MS" panose="030F0702030302020204" charset="0"/>
              </a:rPr>
              <a:t>crrr</a:t>
            </a:r>
            <a:r>
              <a:rPr lang="cs-CZ" sz="2800" b="0" dirty="0">
                <a:latin typeface="Comic Sans MS" panose="030F0702030302020204" charset="0"/>
                <a:cs typeface="Comic Sans MS" panose="030F0702030302020204" charset="0"/>
              </a:rPr>
              <a:t>-ťuk, </a:t>
            </a:r>
            <a:r>
              <a:rPr lang="cs-CZ" sz="2800" b="0" dirty="0" err="1">
                <a:latin typeface="Comic Sans MS" panose="030F0702030302020204" charset="0"/>
                <a:cs typeface="Comic Sans MS" panose="030F0702030302020204" charset="0"/>
              </a:rPr>
              <a:t>crr</a:t>
            </a:r>
            <a:r>
              <a:rPr lang="cs-CZ" sz="2800" b="0" dirty="0">
                <a:latin typeface="Comic Sans MS" panose="030F0702030302020204" charset="0"/>
                <a:cs typeface="Comic Sans MS" panose="030F0702030302020204" charset="0"/>
              </a:rPr>
              <a:t>-ťuk, cestu metu a probouzím datla Pepu</a:t>
            </a:r>
            <a:r>
              <a:rPr lang="cs-CZ" sz="2000" b="0" i="1" dirty="0">
                <a:latin typeface="Comic Sans MS" panose="030F0702030302020204" charset="0"/>
                <a:cs typeface="Comic Sans MS" panose="030F0702030302020204" charset="0"/>
              </a:rPr>
              <a:t>. </a:t>
            </a:r>
            <a:br>
              <a:rPr lang="cs-CZ" sz="2000" b="0" i="1" dirty="0">
                <a:latin typeface="Comic Sans MS" panose="030F0702030302020204" charset="0"/>
                <a:cs typeface="Comic Sans MS" panose="030F0702030302020204" charset="0"/>
              </a:rPr>
            </a:br>
            <a:r>
              <a:rPr lang="cs-CZ" sz="2000" b="0" i="1" dirty="0" err="1">
                <a:latin typeface="Comic Sans MS" panose="030F0702030302020204" charset="0"/>
                <a:cs typeface="Comic Sans MS" panose="030F0702030302020204" charset="0"/>
              </a:rPr>
              <a:t>ozvalo</a:t>
            </a:r>
            <a:r>
              <a:rPr lang="cs-CZ" sz="2000" b="0" i="1" dirty="0">
                <a:latin typeface="Comic Sans MS" panose="030F0702030302020204" charset="0"/>
                <a:cs typeface="Comic Sans MS" panose="030F0702030302020204" charset="0"/>
              </a:rPr>
              <a:t> se </a:t>
            </a:r>
            <a:r>
              <a:rPr lang="cs-CZ" sz="2000" b="0" i="1" dirty="0" err="1">
                <a:latin typeface="Comic Sans MS" panose="030F0702030302020204" charset="0"/>
                <a:cs typeface="Comic Sans MS" panose="030F0702030302020204" charset="0"/>
              </a:rPr>
              <a:t>sluničko</a:t>
            </a:r>
            <a:br>
              <a:rPr lang="cs-CZ" sz="2000" b="0" i="1" dirty="0">
                <a:latin typeface="Comic Sans MS" panose="030F0702030302020204" charset="0"/>
                <a:cs typeface="Comic Sans MS" panose="030F0702030302020204" charset="0"/>
              </a:rPr>
            </a:br>
            <a:r>
              <a:rPr lang="cs-CZ" sz="2800" b="0" dirty="0">
                <a:latin typeface="Comic Sans MS" panose="030F0702030302020204" charset="0"/>
                <a:cs typeface="Comic Sans MS" panose="030F0702030302020204" charset="0"/>
              </a:rPr>
              <a:t>Ten hned k smrku letí</a:t>
            </a:r>
            <a:br>
              <a:rPr lang="cs-CZ" sz="2800" b="0" dirty="0">
                <a:latin typeface="Comic Sans MS" panose="030F0702030302020204" charset="0"/>
                <a:cs typeface="Comic Sans MS" panose="030F0702030302020204" charset="0"/>
              </a:rPr>
            </a:br>
            <a:r>
              <a:rPr lang="cs-CZ" sz="2800" b="0" dirty="0">
                <a:latin typeface="Comic Sans MS" panose="030F0702030302020204" charset="0"/>
                <a:cs typeface="Comic Sans MS" panose="030F0702030302020204" charset="0"/>
              </a:rPr>
              <a:t>má totiž hlad milé děti. </a:t>
            </a:r>
            <a:br>
              <a:rPr lang="cs-CZ" sz="2000" b="0" dirty="0">
                <a:latin typeface="Comic Sans MS" panose="030F0702030302020204" charset="0"/>
                <a:cs typeface="Comic Sans MS" panose="030F0702030302020204" charset="0"/>
              </a:rPr>
            </a:br>
            <a:endParaRPr lang="cs-CZ" sz="2000" b="0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723021" y="1203493"/>
            <a:ext cx="3902242" cy="5565871"/>
          </a:xfr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25326" y="365760"/>
            <a:ext cx="3314391" cy="3152274"/>
          </a:xfrm>
          <a:prstGeom prst="rect">
            <a:avLst/>
          </a:prstGeom>
        </p:spPr>
      </p:pic>
      <p:pic>
        <p:nvPicPr>
          <p:cNvPr id="13" name="Zvuk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43"/>
    </mc:Choice>
    <mc:Fallback>
      <p:transition spd="slow" advTm="31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/>
          <p:cNvSpPr>
            <a:spLocks noGrp="1"/>
          </p:cNvSpPr>
          <p:nvPr>
            <p:ph idx="1"/>
          </p:nvPr>
        </p:nvSpPr>
        <p:spPr>
          <a:xfrm>
            <a:off x="838199" y="1949450"/>
            <a:ext cx="4275222" cy="4195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„Zase ten Pepa… </a:t>
            </a:r>
            <a:r>
              <a:rPr lang="cs-CZ" sz="2000" dirty="0">
                <a:latin typeface="Comic Sans MS" panose="030F0702030302020204" charset="0"/>
                <a:cs typeface="Comic Sans MS" panose="030F0702030302020204" charset="0"/>
              </a:rPr>
              <a:t>(</a:t>
            </a:r>
            <a:r>
              <a:rPr lang="cs-CZ" sz="2000" dirty="0" err="1">
                <a:latin typeface="Comic Sans MS" panose="030F0702030302020204" charset="0"/>
                <a:cs typeface="Comic Sans MS" panose="030F0702030302020204" charset="0"/>
              </a:rPr>
              <a:t>waau</a:t>
            </a:r>
            <a:r>
              <a:rPr lang="cs-CZ" sz="2000" dirty="0">
                <a:latin typeface="Comic Sans MS" panose="030F0702030302020204" charset="0"/>
                <a:cs typeface="Comic Sans MS" panose="030F0702030302020204" charset="0"/>
              </a:rPr>
              <a:t>) </a:t>
            </a: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ozve se. </a:t>
            </a:r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Spolehlivý, to on je. </a:t>
            </a:r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Budíku mi není třeba,</a:t>
            </a:r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 (tik </a:t>
            </a:r>
            <a:r>
              <a:rPr lang="cs-CZ" dirty="0" err="1">
                <a:latin typeface="Comic Sans MS" panose="030F0702030302020204" charset="0"/>
                <a:cs typeface="Comic Sans MS" panose="030F0702030302020204" charset="0"/>
              </a:rPr>
              <a:t>ťak</a:t>
            </a: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 tik </a:t>
            </a:r>
            <a:r>
              <a:rPr lang="cs-CZ" dirty="0" err="1">
                <a:latin typeface="Comic Sans MS" panose="030F0702030302020204" charset="0"/>
                <a:cs typeface="Comic Sans MS" panose="030F0702030302020204" charset="0"/>
              </a:rPr>
              <a:t>ťak</a:t>
            </a: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)… chválí skřítek neposeda.</a:t>
            </a:r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6129" y="3429000"/>
            <a:ext cx="1543701" cy="196259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632688" y="2161511"/>
            <a:ext cx="4548184" cy="4194616"/>
          </a:xfrm>
          <a:prstGeom prst="rect">
            <a:avLst/>
          </a:prstGeom>
        </p:spPr>
      </p:pic>
      <p:pic>
        <p:nvPicPr>
          <p:cNvPr id="15" name="Zvuk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94"/>
    </mc:Choice>
    <mc:Fallback>
      <p:transition spd="slow" advTm="43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/>
          <p:cNvSpPr>
            <a:spLocks noGrp="1"/>
          </p:cNvSpPr>
          <p:nvPr>
            <p:ph idx="1"/>
          </p:nvPr>
        </p:nvSpPr>
        <p:spPr>
          <a:xfrm>
            <a:off x="3719830" y="1435735"/>
            <a:ext cx="3491230" cy="4909185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Vítek skřítek čistí zoubky, </a:t>
            </a:r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 pak se češe hřebínkem.</a:t>
            </a:r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 Už je krásný….. zahouká si,</a:t>
            </a:r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 malá sova před spánkem.</a:t>
            </a:r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1"/>
          <a:srcRect l="-6445" t="-6302" r="51997" b="-9353"/>
          <a:stretch>
            <a:fillRect/>
          </a:stretch>
        </p:blipFill>
        <p:spPr>
          <a:xfrm>
            <a:off x="2064083" y="2159844"/>
            <a:ext cx="1274038" cy="1667176"/>
          </a:xfrm>
          <a:prstGeom prst="cloudCallou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25947" y="2114959"/>
            <a:ext cx="3222444" cy="2628082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80"/>
    </mc:Choice>
    <mc:Fallback>
      <p:transition spd="slow" advTm="31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/>
          <p:cNvSpPr>
            <a:spLocks noGrp="1"/>
          </p:cNvSpPr>
          <p:nvPr>
            <p:ph idx="1"/>
          </p:nvPr>
        </p:nvSpPr>
        <p:spPr>
          <a:xfrm>
            <a:off x="838200" y="1022684"/>
            <a:ext cx="6260432" cy="51225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,,,,jejda (cink) já jsem přece  slíbil strace, </a:t>
            </a:r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že výlet přichystáme zase!</a:t>
            </a:r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 Pepo, můžeš vzbudit straku?</a:t>
            </a:r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Prosím pěkně, ty můj brachu!!</a:t>
            </a:r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Ťuk </a:t>
            </a:r>
            <a:r>
              <a:rPr lang="cs-CZ" dirty="0" err="1">
                <a:latin typeface="Comic Sans MS" panose="030F0702030302020204" charset="0"/>
                <a:cs typeface="Comic Sans MS" panose="030F0702030302020204" charset="0"/>
              </a:rPr>
              <a:t>ťuk</a:t>
            </a: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cs-CZ" dirty="0" err="1">
                <a:latin typeface="Comic Sans MS" panose="030F0702030302020204" charset="0"/>
                <a:cs typeface="Comic Sans MS" panose="030F0702030302020204" charset="0"/>
              </a:rPr>
              <a:t>ťuk</a:t>
            </a: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 ťuká datel…..</a:t>
            </a:r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Trochu zmaten.</a:t>
            </a:r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Hele strako, nezaspi</a:t>
            </a:r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na výlet se chystej, ty.</a:t>
            </a:r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098632" y="2151856"/>
            <a:ext cx="3790950" cy="3790950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07"/>
    </mc:Choice>
    <mc:Fallback>
      <p:transition spd="slow" advTm="55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/>
          <p:cNvSpPr>
            <a:spLocks noGrp="1"/>
          </p:cNvSpPr>
          <p:nvPr>
            <p:ph idx="1"/>
          </p:nvPr>
        </p:nvSpPr>
        <p:spPr>
          <a:xfrm>
            <a:off x="795020" y="1863090"/>
            <a:ext cx="3612515" cy="3627755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latin typeface="Comic Sans MS" panose="030F0702030302020204" charset="0"/>
                <a:cs typeface="Comic Sans MS" panose="030F0702030302020204" charset="0"/>
              </a:rPr>
              <a:t>Však už letím, hned jsem tam, jen svačiny nachystám…..</a:t>
            </a:r>
            <a:endParaRPr lang="cs-CZ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48016" y="1679980"/>
            <a:ext cx="3255546" cy="247519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9F5F2"/>
              </a:clrFrom>
              <a:clrTo>
                <a:srgbClr val="F9F5F2">
                  <a:alpha val="0"/>
                </a:srgbClr>
              </a:clrTo>
            </a:clrChange>
          </a:blip>
          <a:srcRect t="9236" b="-5000"/>
          <a:stretch>
            <a:fillRect/>
          </a:stretch>
        </p:blipFill>
        <p:spPr>
          <a:xfrm>
            <a:off x="7558414" y="3753198"/>
            <a:ext cx="1218477" cy="1282265"/>
          </a:xfrm>
          <a:prstGeom prst="trapezoid">
            <a:avLst/>
          </a:prstGeom>
        </p:spPr>
      </p:pic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04"/>
    </mc:Choice>
    <mc:Fallback>
      <p:transition spd="slow" advTm="19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TIMING" val="|16.2|9|6.6|7|7.8|6.2|6.7|10.2"/>
</p:tagLst>
</file>

<file path=ppt/theme/theme1.xml><?xml version="1.0" encoding="utf-8"?>
<a:theme xmlns:a="http://schemas.openxmlformats.org/drawingml/2006/main" name="BlockprintVTI">
  <a:themeElements>
    <a:clrScheme name="AnalogousFromRegularSeedLeftStep">
      <a:dk1>
        <a:srgbClr val="000000"/>
      </a:dk1>
      <a:lt1>
        <a:srgbClr val="FFFFFF"/>
      </a:lt1>
      <a:dk2>
        <a:srgbClr val="303920"/>
      </a:dk2>
      <a:lt2>
        <a:srgbClr val="E8E4E2"/>
      </a:lt2>
      <a:accent1>
        <a:srgbClr val="4D99C3"/>
      </a:accent1>
      <a:accent2>
        <a:srgbClr val="3BB1AA"/>
      </a:accent2>
      <a:accent3>
        <a:srgbClr val="46B37F"/>
      </a:accent3>
      <a:accent4>
        <a:srgbClr val="3BB147"/>
      </a:accent4>
      <a:accent5>
        <a:srgbClr val="68B346"/>
      </a:accent5>
      <a:accent6>
        <a:srgbClr val="8DAD39"/>
      </a:accent6>
      <a:hlink>
        <a:srgbClr val="BF6D3F"/>
      </a:hlink>
      <a:folHlink>
        <a:srgbClr val="7F7F7F"/>
      </a:folHlink>
    </a:clrScheme>
    <a:fontScheme name="Custom 56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1193</Words>
  <Application>WPS Presentation</Application>
  <PresentationFormat>Širokoúhlá obrazovka</PresentationFormat>
  <Paragraphs>48</Paragraphs>
  <Slides>12</Slides>
  <Notes>0</Notes>
  <HiddenSlides>0</HiddenSlides>
  <MMClips>13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5" baseType="lpstr">
      <vt:lpstr>Arial</vt:lpstr>
      <vt:lpstr>SimSun</vt:lpstr>
      <vt:lpstr>Wingdings</vt:lpstr>
      <vt:lpstr>AvenirNext LT Pro Medium</vt:lpstr>
      <vt:lpstr>Comic Sans MS</vt:lpstr>
      <vt:lpstr>Opus Metronome Std</vt:lpstr>
      <vt:lpstr>Avenir Next LT Pro</vt:lpstr>
      <vt:lpstr>Helsinki Metronome Std</vt:lpstr>
      <vt:lpstr>Microsoft YaHei</vt:lpstr>
      <vt:lpstr/>
      <vt:lpstr>Arial Unicode MS</vt:lpstr>
      <vt:lpstr>Calibri</vt:lpstr>
      <vt:lpstr>BlockprintVTI</vt:lpstr>
      <vt:lpstr>OPAKOVÁNÍ ZVUK pro  ZUŠ Opava MgA. Lucie Korbelová</vt:lpstr>
      <vt:lpstr>ZVUK</vt:lpstr>
      <vt:lpstr>MY SI PŘIPOMENEME TY ZVÍŘECÍ.  Jaké zvuky vydávají zvířátka?</vt:lpstr>
      <vt:lpstr>PPpppppPPPPPPPPPPp POHÁDKA</vt:lpstr>
      <vt:lpstr>…crrr-ťuk, crr-ťuk, cestu metu a probouzím datla Pepu.  ozvalo se sluničko Ten hned k smrku letí má totiž hlad milé děti.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ZVUK A TÓN</dc:title>
  <dc:creator>Petr Korbel Slučiak</dc:creator>
  <cp:lastModifiedBy>tatan</cp:lastModifiedBy>
  <cp:revision>38</cp:revision>
  <dcterms:created xsi:type="dcterms:W3CDTF">2020-10-29T14:27:00Z</dcterms:created>
  <dcterms:modified xsi:type="dcterms:W3CDTF">2020-11-01T15:27:02Z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